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88027" autoAdjust="0"/>
  </p:normalViewPr>
  <p:slideViewPr>
    <p:cSldViewPr snapToGrid="0" showGuides="1">
      <p:cViewPr varScale="1">
        <p:scale>
          <a:sx n="112" d="100"/>
          <a:sy n="112" d="100"/>
        </p:scale>
        <p:origin x="11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50bb5a6118403d26142b0b5fb72ac8">
            <a:r>
              <a:rPr dirty="0" lang="en-US" noProof="0"/>
              <a:t>Dans cette vidéo, nous verrons comment accéder à l'application Cartes, utiliser les principales fonctions des couches utilisées pour visualiser les données agrégées, en plus d'un aperçu des options disponibles dans l'interface de l'application Cartes.</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0e1551083002a20551ba701f19cf59">
            <a:r>
              <a:rPr dirty="0" lang="en-US" noProof="0"/>
              <a:t>Voyons comment fonctionne l'application Cartes. Il existe deux façons d'accéder à l'application. La première consiste à utiliser le menu Applications.</a:t>
            </a:r>
          </a:p>
          <a:p>
            <a:endParaRPr dirty="0" lang="en-US" noProof="0"/>
          </a:p>
          <a:p txid="e9e354b53c9e46a0434d5430b43a47d0">
            <a:r>
              <a:rPr dirty="0" lang="en-US" noProof="0"/>
              <a:t>Après vous être connecté à DHIS2, allez dans le menu Applications en haut à droite de l'écran et écrivez "Cartes" dans le champ de recherche, puis cliquez sur l'icône Cartes. La deuxième façon d'accéder à l'application consiste à ouvrir une carte depuis un tableau de bord.</a:t>
            </a:r>
          </a:p>
          <a:p>
            <a:endParaRPr dirty="0" lang="en-US" noProof="0"/>
          </a:p>
          <a:p txid="1eeef8b549aaece471a6d8ad89e66221">
            <a:r>
              <a:rPr dirty="0" lang="en-US" noProof="0"/>
              <a:t>Utilisons cette dernière méthode pour notre exemple. Nous pouvons sélectionner le tableau de bord des cartes de vaccination et défiler jusqu'à la carte PEV DPT 1 à 3 Taux d'abandon par district. Dans l'angle supérieur droit de la carte, cliquez sur les trois points pour ouvrir le menu contextuel et sélectionnez Ouvrir dans l'application Cartes.</a:t>
            </a:r>
          </a:p>
          <a:p>
            <a:endParaRPr dirty="0" lang="en-US" noProof="0"/>
          </a:p>
          <a:p txid="b489f5ccc793fdfe1f6dda3d55dcc588">
            <a:r>
              <a:rPr dirty="0" lang="en-US" noProof="0"/>
              <a:t>Vous êtes maintenant sur l'interface de l'application Cartes. Sur le côté gauche, vous avez le Panneau des couches. En cliquant sur Ajouter une couche, vous verrez toutes les couches disponibles qui peuvent être ajoutées à la carte.</a:t>
            </a:r>
          </a:p>
          <a:p>
            <a:endParaRPr dirty="0" lang="en-US" noProof="0"/>
          </a:p>
          <a:p txid="6ede8d6eaef85e7b3e10739b5748c976">
            <a:r>
              <a:rPr dirty="0" lang="en-US" noProof="0"/>
              <a:t>Toutes les couches dans DHIS2 sont présentées comme des cartes de couche, qui décrivent les informations contenues dans la couche. Vous pouvez réorganiser les couches en utilisant l'icône à six points des cartes de couche. Il suffit de cliquer dessus, puis la placer à la position souhaitée par glisser-déposer.</a:t>
            </a:r>
          </a:p>
          <a:p>
            <a:endParaRPr dirty="0" lang="en-US" noProof="0"/>
          </a:p>
          <a:p txid="74bbd182c45eb3b56c0dbbc0c5e243ce">
            <a:r>
              <a:rPr dirty="0" lang="en-US" noProof="0"/>
              <a:t>La couche au sommet de l'organisation des couches s'affichera comme couche supérieure sur la carte. La couche la plus en bas sera la couche inférieure de la carte, et ainsi de suite.</a:t>
            </a:r>
          </a:p>
          <a:p>
            <a:endParaRPr dirty="0" lang="en-US" noProof="0"/>
          </a:p>
          <a:p txid="621fe517f09b264551c103473e31bec9">
            <a:r>
              <a:rPr dirty="0" lang="en-US" noProof="0"/>
              <a:t>Notez que la couche du fond de carte ne peut pas être déplacée car elle constitue l'arrière-plan de la carte. Un symbole en flèche vous permet de réduire et d'agrandir la carte. Les informations sur les données affichées par la couche sont visibles sur la carte, y compris l'élément de données, la période et les légendes, le cas échéant.</a:t>
            </a:r>
          </a:p>
          <a:p>
            <a:endParaRPr dirty="0" lang="en-US" noProof="0"/>
          </a:p>
          <a:p txid="af371c962f674b65b426f5ab0695dd00">
            <a:r>
              <a:rPr dirty="0" lang="en-US" noProof="0"/>
              <a:t>En bas de chaque carte, vous trouverez une icône en forme de crayon. Elle vous permet d'ouvrir la boîte de dialogue Configuration des couches et de modifier la couche. D'autres outils sont disponibles, tels qu'un symbole d'œil pour activer ou désactiver la visibilité de la couche, un curseur pour modifier la transparence de la couche, et un menu d'actions supplémentaires avec des fonctionnalités supplémentaires, telles qu'une option permettant d'afficher les données dans un tableau de données.</a:t>
            </a:r>
          </a:p>
          <a:p>
            <a:endParaRPr dirty="0" lang="en-US" noProof="0"/>
          </a:p>
          <a:p txid="11fe14bab13c43111044798cf0bb9a05">
            <a:r>
              <a:rPr dirty="0" lang="en-US" noProof="0"/>
              <a:t>Ouvrez la carte en tant que graphique dans l'application Visualiseur de données. Vous pouvez télécharger les données de la couche, la modifier et la supprimer. Sur le côté droit de l'application Cartes, vous trouverez les fonctions d'agrandissement.</a:t>
            </a:r>
          </a:p>
          <a:p>
            <a:endParaRPr dirty="0" lang="en-US" noProof="0"/>
          </a:p>
          <a:p txid="f68f11f6e0e2ef66cfeb9a69e214d3c2">
            <a:r>
              <a:rPr dirty="0" lang="en-US" noProof="0"/>
              <a:t>Vous pouvez agrandir ou réduire la carte, passer en mode plein écran, centrer la carte sur vos données, rechercher des lieux ou adresses, ou mesurer des distances et surfaces sur la carte.</a:t>
            </a:r>
          </a:p>
          <a:p>
            <a:endParaRPr dirty="0" lang="en-US" noProof="0"/>
          </a:p>
          <a:p txid="fc4aaf4434ed8473431bdd959185dd46">
            <a:r>
              <a:rPr dirty="0" lang="en-US" noProof="0"/>
              <a:t>Dans la barre supérieure, cliquez sur le menu Fichier pour créer une nouvelle carte, ouvrir une carte enregistrée, enregistrer votre carte et lui donner un titre et une description, partager la carte avec d'autres utilisateurs, obtenir un lien URL pour accéder facilement à la carte ou la supprimer.</a:t>
            </a:r>
          </a:p>
          <a:p>
            <a:endParaRPr dirty="0" lang="en-US" noProof="0"/>
          </a:p>
          <a:p txid="c3fb2320be25207efefee7a024aece0b">
            <a:r>
              <a:rPr dirty="0" lang="en-US" noProof="0"/>
              <a:t>Cliquez sur Télécharger pour ouvrir la boîte de dialogue et sélectionnez le style de la carte avant de la télécharger sous forme de fichier PNG.</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df5f57a65e675a7583ccab7ad7a8479f">
            <a:r>
              <a:rPr dirty="0" lang="en-US" sz="2400"/>
              <a:t>En résumé, vous avez vu comment l'application Cartes est conçue avec les trois principales sections de contrôle : la section des couches avec les cartes de couches à gauche, les options d'agrandissement à droite et le menu de Fichier en haut. Les couches peuvent être déplacées et réorganisées, modifiées, masquées, ouvertes sous forme de tableau ou de graphique et téléchargées, etc. Les cartes peuvent être agrandies et réduites, enregistrées, partagées avec d'autres utilisateurs et téléchargées sous forme de fichier PNG.</a:t>
            </a: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85915" y="-42461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51caadbec9aeb3de351836d5fdea0839">
            <a:r>
              <a:rPr dirty="0" lang="en-US"/>
              <a:t>Introduction à l'application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285763"/>
            <a:ext cx="4624614" cy="830997"/>
          </a:xfrm>
          <a:prstGeom prst="rect">
            <a:avLst/>
          </a:prstGeom>
          <a:noFill/>
        </p:spPr>
        <p:txBody>
          <a:bodyPr rtlCol="0" wrap="square">
            <a:spAutoFit/>
          </a:bodyPr>
          <a:lstStyle/>
          <a:p txid="19b545a545181c43fe25751d6a4eed96">
            <a:pPr algn="l" indent="-342900" marL="342900">
              <a:buClr>
                <a:srgbClr val="008CCF"/>
              </a:buClr>
              <a:buFont charset="-79" pitchFamily="2" typeface="Rubik"/>
              <a:buChar char="•"/>
            </a:pPr>
            <a:r>
              <a:rPr dirty="0" lang="en-US" sz="2400"/>
              <a:t>Comment accéder à l'application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106674"/>
            <a:ext cx="4142014" cy="830997"/>
          </a:xfrm>
          <a:prstGeom prst="rect">
            <a:avLst/>
          </a:prstGeom>
          <a:noFill/>
        </p:spPr>
        <p:txBody>
          <a:bodyPr rtlCol="0" wrap="square">
            <a:spAutoFit/>
          </a:bodyPr>
          <a:lstStyle/>
          <a:p txid="c854a6578b50068bd70c10ae9211734d">
            <a:pPr algn="l" indent="-342900" marL="342900">
              <a:buClr>
                <a:srgbClr val="008CCF"/>
              </a:buClr>
              <a:buFont charset="-79" pitchFamily="2" typeface="Rubik"/>
              <a:buChar char="•"/>
            </a:pPr>
            <a:r>
              <a:rPr dirty="0" lang="en-US" sz="2400"/>
              <a:t>Comment utiliser les principales fonctionnalités des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296917"/>
            <a:ext cx="4142014" cy="1200329"/>
          </a:xfrm>
          <a:prstGeom prst="rect">
            <a:avLst/>
          </a:prstGeom>
          <a:noFill/>
        </p:spPr>
        <p:txBody>
          <a:bodyPr rtlCol="0" wrap="square">
            <a:spAutoFit/>
          </a:bodyPr>
          <a:lstStyle/>
          <a:p txid="08ce819590ccff3cfba54fb402885e06">
            <a:pPr algn="l" indent="-342900" marL="342900">
              <a:buClr>
                <a:srgbClr val="008CCF"/>
              </a:buClr>
              <a:buFont charset="-79" pitchFamily="2" typeface="Rubik"/>
              <a:buChar char="•"/>
            </a:pPr>
            <a:r>
              <a:rPr dirty="0" lang="en-US" sz="2400"/>
              <a:t>Comment utiliser les options disponibles dans l'interface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5120" p14:dur="2000" spd="slow"/>
    </mc:Choice>
    <mc:Fallback xmlns="">
      <p:transition advTm="151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gtEl>
                                        <p:attrNameLst>
                                          <p:attrName>style.visibility</p:attrName>
                                        </p:attrNameLst>
                                      </p:cBhvr>
                                      <p:to>
                                        <p:strVal val="visible"/>
                                      </p:to>
                                    </p:set>
                                    <p:animEffect filter="fade" transition="in">
                                      <p:cBhvr>
                                        <p:cTn dur="500" id="22"/>
                                        <p:tgtEl>
                                          <p:spTgt spid="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3"/>
                                        </p:tgtEl>
                                        <p:attrNameLst>
                                          <p:attrName>style.visibility</p:attrName>
                                        </p:attrNameLst>
                                      </p:cBhvr>
                                      <p:to>
                                        <p:strVal val="visible"/>
                                      </p:to>
                                    </p:set>
                                    <p:animEffect filter="fade" transition="in">
                                      <p:cBhvr>
                                        <p:cTn dur="500" id="27"/>
                                        <p:tgtEl>
                                          <p:spTgt spid="1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5"/>
                                        </p:tgtEl>
                                        <p:attrNameLst>
                                          <p:attrName>style.visibility</p:attrName>
                                        </p:attrNameLst>
                                      </p:cBhvr>
                                      <p:to>
                                        <p:strVal val="visible"/>
                                      </p:to>
                                    </p:set>
                                    <p:animEffect filter="fade" transition="in">
                                      <p:cBhvr>
                                        <p:cTn dur="500" id="3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2"/>
      <p:bldP grpId="0" spid="13"/>
      <p:bldP grpId="0" spid="1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9291D-5283-B91D-99A7-9602DAE25E91}"/>
              </a:ext>
            </a:extLst>
          </p:cNvPr>
          <p:cNvSpPr txBox="1"/>
          <p:nvPr/>
        </p:nvSpPr>
        <p:spPr>
          <a:xfrm>
            <a:off x="4732020" y="324612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28300" p14:dur="2000" spd="slow"/>
    </mc:Choice>
    <mc:Fallback xmlns="">
      <p:transition advTm="2283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eac0e294941713b25b4dc4b08642505">
            <a:pPr algn="ctr"/>
            <a:r>
              <a:rPr dirty="0" lang="en-US" sz="2200"/>
              <a:t>Application Cartes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2022582" y="4441574"/>
            <a:ext cx="4598159" cy="1757212"/>
          </a:xfrm>
          <a:prstGeom prst="rect">
            <a:avLst/>
          </a:prstGeom>
          <a:noFill/>
        </p:spPr>
        <p:txBody>
          <a:bodyPr rtlCol="0" wrap="square">
            <a:spAutoFit/>
          </a:bodyPr>
          <a:lstStyle/>
          <a:p txid="bdd4413b07be1ecd82ac91dc9738a143">
            <a:pPr algn="l" indent="-342900" marL="342900">
              <a:lnSpc>
                <a:spcPts val="3300"/>
              </a:lnSpc>
              <a:buClr>
                <a:srgbClr val="008CCF"/>
              </a:buClr>
              <a:buFont charset="-79" pitchFamily="2" typeface="Rubik"/>
              <a:buChar char="•"/>
            </a:pPr>
            <a:r>
              <a:rPr dirty="0" lang="en-US" sz="2400"/>
              <a:t>3 principales sections de contrôle :</a:t>
            </a:r>
          </a:p>
          <a:p txid="f5e86f1f1c3ba2ef577c9271fbc0036f">
            <a:pPr indent="-342900" lvl="1" marL="800100">
              <a:lnSpc>
                <a:spcPts val="3300"/>
              </a:lnSpc>
              <a:buClr>
                <a:srgbClr val="008CCF"/>
              </a:buClr>
              <a:buFont charset="-79" pitchFamily="2" typeface="Rubik"/>
              <a:buChar char="•"/>
            </a:pPr>
            <a:r>
              <a:rPr dirty="0" lang="en-US" sz="2400"/>
              <a:t>Section Couches</a:t>
            </a:r>
          </a:p>
          <a:p txid="be590466769e1519b2bda5a619e5ad45">
            <a:pPr indent="-342900" lvl="1" marL="800100">
              <a:lnSpc>
                <a:spcPts val="3300"/>
              </a:lnSpc>
              <a:buClr>
                <a:srgbClr val="008CCF"/>
              </a:buClr>
              <a:buFont charset="-79" pitchFamily="2" typeface="Rubik"/>
              <a:buChar char="•"/>
            </a:pPr>
            <a:r>
              <a:rPr dirty="0" lang="en-US" sz="2400"/>
              <a:t>Options d'agrandissement</a:t>
            </a:r>
          </a:p>
          <a:p txid="f3fc9bd8566d17ee9e800f05f8fbdb46">
            <a:pPr indent="-342900" lvl="1" marL="800100">
              <a:lnSpc>
                <a:spcPts val="3300"/>
              </a:lnSpc>
              <a:buClr>
                <a:srgbClr val="008CCF"/>
              </a:buClr>
              <a:buFont charset="-79" pitchFamily="2" typeface="Rubik"/>
              <a:buChar char="•"/>
            </a:pPr>
            <a:r>
              <a:rPr dirty="0" lang="en-US" sz="2400"/>
              <a:t>Menu Fichier</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6" name="TextBox 15">
            <a:extLst>
              <a:ext uri="{FF2B5EF4-FFF2-40B4-BE49-F238E27FC236}">
                <a16:creationId xmlns:a16="http://schemas.microsoft.com/office/drawing/2014/main" id="{BC71DF81-ABC6-4594-A383-846365653427}"/>
              </a:ext>
            </a:extLst>
          </p:cNvPr>
          <p:cNvSpPr txBox="1"/>
          <p:nvPr/>
        </p:nvSpPr>
        <p:spPr>
          <a:xfrm>
            <a:off x="5994779" y="1566688"/>
            <a:ext cx="4800600" cy="3026791"/>
          </a:xfrm>
          <a:prstGeom prst="rect">
            <a:avLst/>
          </a:prstGeom>
          <a:noFill/>
        </p:spPr>
        <p:txBody>
          <a:bodyPr rtlCol="0" wrap="square">
            <a:spAutoFit/>
          </a:bodyPr>
          <a:lstStyle/>
          <a:p txid="a48187ad526222e315b140c9bb944b59">
            <a:pPr algn="l" indent="-342900" marL="342900">
              <a:lnSpc>
                <a:spcPts val="3300"/>
              </a:lnSpc>
              <a:buClr>
                <a:srgbClr val="008CCF"/>
              </a:buClr>
              <a:buFont charset="-79" pitchFamily="2" typeface="Rubik"/>
              <a:buChar char="•"/>
            </a:pPr>
            <a:r>
              <a:rPr dirty="0" lang="en-US" sz="2400"/>
              <a:t>Les couches peuvent être :</a:t>
            </a:r>
          </a:p>
          <a:p txid="3226ed7d5c3528c97d3cc4e6d10772cf">
            <a:pPr indent="-342900" lvl="1" marL="800100">
              <a:lnSpc>
                <a:spcPts val="3300"/>
              </a:lnSpc>
              <a:buClr>
                <a:srgbClr val="008CCF"/>
              </a:buClr>
              <a:buFont charset="-79" pitchFamily="2" typeface="Rubik"/>
              <a:buChar char="•"/>
            </a:pPr>
            <a:r>
              <a:rPr dirty="0" lang="en-US" sz="2400"/>
              <a:t>Déplacées et réorganisées</a:t>
            </a:r>
          </a:p>
          <a:p txid="23744b280b4f1cf976b1919fd3ed09ac">
            <a:pPr indent="-342900" lvl="1" marL="800100">
              <a:lnSpc>
                <a:spcPts val="3300"/>
              </a:lnSpc>
              <a:buClr>
                <a:srgbClr val="008CCF"/>
              </a:buClr>
              <a:buFont charset="-79" pitchFamily="2" typeface="Rubik"/>
              <a:buChar char="•"/>
            </a:pPr>
            <a:r>
              <a:rPr dirty="0" lang="en-US" sz="2400"/>
              <a:t>Éditées</a:t>
            </a:r>
          </a:p>
          <a:p txid="1f8b0f20f5671cd2922358654bef5cc4">
            <a:pPr indent="-342900" lvl="1" marL="800100">
              <a:lnSpc>
                <a:spcPts val="3300"/>
              </a:lnSpc>
              <a:buClr>
                <a:srgbClr val="008CCF"/>
              </a:buClr>
              <a:buFont charset="-79" pitchFamily="2" typeface="Rubik"/>
              <a:buChar char="•"/>
            </a:pPr>
            <a:r>
              <a:rPr dirty="0" lang="en-US" sz="2400"/>
              <a:t>Masquées</a:t>
            </a:r>
          </a:p>
          <a:p txid="18734bcf2b568ded046d4c3f2903ec99">
            <a:pPr indent="-342900" lvl="1" marL="800100">
              <a:lnSpc>
                <a:spcPts val="3300"/>
              </a:lnSpc>
              <a:buClr>
                <a:srgbClr val="008CCF"/>
              </a:buClr>
              <a:buFont charset="-79" pitchFamily="2" typeface="Rubik"/>
              <a:buChar char="•"/>
            </a:pPr>
            <a:r>
              <a:rPr dirty="0" lang="en-US" sz="2400"/>
              <a:t>Ouvertes sous forme de tableau ou de graphique</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
        <p:nvSpPr>
          <p:cNvPr id="17" name="TextBox 16">
            <a:extLst>
              <a:ext uri="{FF2B5EF4-FFF2-40B4-BE49-F238E27FC236}">
                <a16:creationId xmlns:a16="http://schemas.microsoft.com/office/drawing/2014/main" id="{56A5611D-B409-4478-95F9-9B5056F0616B}"/>
              </a:ext>
            </a:extLst>
          </p:cNvPr>
          <p:cNvSpPr txBox="1"/>
          <p:nvPr/>
        </p:nvSpPr>
        <p:spPr>
          <a:xfrm>
            <a:off x="5994779" y="4129941"/>
            <a:ext cx="4598159" cy="2180405"/>
          </a:xfrm>
          <a:prstGeom prst="rect">
            <a:avLst/>
          </a:prstGeom>
          <a:noFill/>
        </p:spPr>
        <p:txBody>
          <a:bodyPr rtlCol="0" wrap="square">
            <a:spAutoFit/>
          </a:bodyPr>
          <a:lstStyle/>
          <a:p txid="811117c31b54e65850ae05f2b8b56ab0">
            <a:pPr algn="l" indent="-342900" marL="342900">
              <a:lnSpc>
                <a:spcPts val="3300"/>
              </a:lnSpc>
              <a:buClr>
                <a:srgbClr val="008CCF"/>
              </a:buClr>
              <a:buFont charset="-79" pitchFamily="2" typeface="Rubik"/>
              <a:buChar char="•"/>
            </a:pPr>
            <a:r>
              <a:rPr dirty="0" lang="en-US" sz="2400"/>
              <a:t>Les cartes peuvent être :</a:t>
            </a:r>
          </a:p>
          <a:p txid="03144fb8428a63f91c5dac66fde5ce1c">
            <a:pPr indent="-342900" lvl="1" marL="800100">
              <a:lnSpc>
                <a:spcPts val="3300"/>
              </a:lnSpc>
              <a:buClr>
                <a:srgbClr val="008CCF"/>
              </a:buClr>
              <a:buFont charset="-79" pitchFamily="2" typeface="Rubik"/>
              <a:buChar char="•"/>
            </a:pPr>
            <a:r>
              <a:rPr dirty="0" lang="en-US" sz="2400"/>
              <a:t>Agrandies ou réduites</a:t>
            </a:r>
          </a:p>
          <a:p txid="ec03838062566030d2cf5e0d3d656fae">
            <a:pPr indent="-342900" lvl="1" marL="800100">
              <a:lnSpc>
                <a:spcPts val="3300"/>
              </a:lnSpc>
              <a:buClr>
                <a:srgbClr val="008CCF"/>
              </a:buClr>
              <a:buFont charset="-79" pitchFamily="2" typeface="Rubik"/>
              <a:buChar char="•"/>
            </a:pPr>
            <a:r>
              <a:rPr dirty="0" lang="en-US" sz="2400"/>
              <a:t>Enregistrées</a:t>
            </a:r>
          </a:p>
          <a:p txid="8de4f63377fc9cbf537b704f24998468">
            <a:pPr indent="-342900" lvl="1" marL="800100">
              <a:lnSpc>
                <a:spcPts val="3300"/>
              </a:lnSpc>
              <a:buClr>
                <a:srgbClr val="008CCF"/>
              </a:buClr>
              <a:buFont charset="-79" pitchFamily="2" typeface="Rubik"/>
              <a:buChar char="•"/>
            </a:pPr>
            <a:r>
              <a:rPr dirty="0" lang="en-US" sz="2400"/>
              <a:t>Partagées</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Tree>
    <p:custDataLst>
      <p:tags r:id="rId1"/>
    </p:custDataLst>
    <p:extLst>
      <p:ext uri="{BB962C8B-B14F-4D97-AF65-F5344CB8AC3E}">
        <p14:creationId xmlns:p14="http://schemas.microsoft.com/office/powerpoint/2010/main" val="81434064"/>
      </p:ext>
    </p:extLst>
  </p:cSld>
  <p:clrMapOvr>
    <a:masterClrMapping/>
  </p:clrMapOvr>
  <p:transition advTm="349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xEl>
                                              <p:pRg end="0" st="0"/>
                                            </p:txEl>
                                          </p:spTgt>
                                        </p:tgtEl>
                                        <p:attrNameLst>
                                          <p:attrName>style.visibility</p:attrName>
                                        </p:attrNameLst>
                                      </p:cBhvr>
                                      <p:to>
                                        <p:strVal val="visible"/>
                                      </p:to>
                                    </p:set>
                                    <p:animEffect filter="fade" transition="in">
                                      <p:cBhvr>
                                        <p:cTn dur="500" id="18"/>
                                        <p:tgtEl>
                                          <p:spTgt spid="20">
                                            <p:txEl>
                                              <p:pRg end="0" st="0"/>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xEl>
                                              <p:pRg end="1" st="1"/>
                                            </p:txEl>
                                          </p:spTgt>
                                        </p:tgtEl>
                                        <p:attrNameLst>
                                          <p:attrName>style.visibility</p:attrName>
                                        </p:attrNameLst>
                                      </p:cBhvr>
                                      <p:to>
                                        <p:strVal val="visible"/>
                                      </p:to>
                                    </p:set>
                                    <p:animEffect filter="fade" transition="in">
                                      <p:cBhvr>
                                        <p:cTn dur="500" id="23"/>
                                        <p:tgtEl>
                                          <p:spTgt spid="20">
                                            <p:txEl>
                                              <p:pRg end="1" st="1"/>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2" st="2"/>
                                            </p:txEl>
                                          </p:spTgt>
                                        </p:tgtEl>
                                        <p:attrNameLst>
                                          <p:attrName>style.visibility</p:attrName>
                                        </p:attrNameLst>
                                      </p:cBhvr>
                                      <p:to>
                                        <p:strVal val="visible"/>
                                      </p:to>
                                    </p:set>
                                    <p:animEffect filter="fade" transition="in">
                                      <p:cBhvr>
                                        <p:cTn dur="500" id="28"/>
                                        <p:tgtEl>
                                          <p:spTgt spid="20">
                                            <p:txEl>
                                              <p:pRg end="2" st="2"/>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3" st="3"/>
                                            </p:txEl>
                                          </p:spTgt>
                                        </p:tgtEl>
                                        <p:attrNameLst>
                                          <p:attrName>style.visibility</p:attrName>
                                        </p:attrNameLst>
                                      </p:cBhvr>
                                      <p:to>
                                        <p:strVal val="visible"/>
                                      </p:to>
                                    </p:set>
                                    <p:animEffect filter="fade" transition="in">
                                      <p:cBhvr>
                                        <p:cTn dur="500" id="33"/>
                                        <p:tgtEl>
                                          <p:spTgt spid="20">
                                            <p:txEl>
                                              <p:pRg end="3" st="3"/>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6">
                                            <p:txEl>
                                              <p:pRg end="0" st="0"/>
                                            </p:txEl>
                                          </p:spTgt>
                                        </p:tgtEl>
                                        <p:attrNameLst>
                                          <p:attrName>style.visibility</p:attrName>
                                        </p:attrNameLst>
                                      </p:cBhvr>
                                      <p:to>
                                        <p:strVal val="visible"/>
                                      </p:to>
                                    </p:set>
                                    <p:animEffect filter="fade" transition="in">
                                      <p:cBhvr>
                                        <p:cTn dur="500" id="38"/>
                                        <p:tgtEl>
                                          <p:spTgt spid="16">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6">
                                            <p:txEl>
                                              <p:pRg end="1" st="1"/>
                                            </p:txEl>
                                          </p:spTgt>
                                        </p:tgtEl>
                                        <p:attrNameLst>
                                          <p:attrName>style.visibility</p:attrName>
                                        </p:attrNameLst>
                                      </p:cBhvr>
                                      <p:to>
                                        <p:strVal val="visible"/>
                                      </p:to>
                                    </p:set>
                                    <p:animEffect filter="fade" transition="in">
                                      <p:cBhvr>
                                        <p:cTn dur="500" id="43"/>
                                        <p:tgtEl>
                                          <p:spTgt spid="16">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6">
                                            <p:txEl>
                                              <p:pRg end="2" st="2"/>
                                            </p:txEl>
                                          </p:spTgt>
                                        </p:tgtEl>
                                        <p:attrNameLst>
                                          <p:attrName>style.visibility</p:attrName>
                                        </p:attrNameLst>
                                      </p:cBhvr>
                                      <p:to>
                                        <p:strVal val="visible"/>
                                      </p:to>
                                    </p:set>
                                    <p:animEffect filter="fade" transition="in">
                                      <p:cBhvr>
                                        <p:cTn dur="500" id="48"/>
                                        <p:tgtEl>
                                          <p:spTgt spid="16">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6">
                                            <p:txEl>
                                              <p:pRg end="3" st="3"/>
                                            </p:txEl>
                                          </p:spTgt>
                                        </p:tgtEl>
                                        <p:attrNameLst>
                                          <p:attrName>style.visibility</p:attrName>
                                        </p:attrNameLst>
                                      </p:cBhvr>
                                      <p:to>
                                        <p:strVal val="visible"/>
                                      </p:to>
                                    </p:set>
                                    <p:animEffect filter="fade" transition="in">
                                      <p:cBhvr>
                                        <p:cTn dur="500" id="53"/>
                                        <p:tgtEl>
                                          <p:spTgt spid="16">
                                            <p:txEl>
                                              <p:pRg end="3" st="3"/>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6">
                                            <p:txEl>
                                              <p:pRg end="4" st="4"/>
                                            </p:txEl>
                                          </p:spTgt>
                                        </p:tgtEl>
                                        <p:attrNameLst>
                                          <p:attrName>style.visibility</p:attrName>
                                        </p:attrNameLst>
                                      </p:cBhvr>
                                      <p:to>
                                        <p:strVal val="visible"/>
                                      </p:to>
                                    </p:set>
                                    <p:animEffect filter="fade" transition="in">
                                      <p:cBhvr>
                                        <p:cTn dur="500" id="58"/>
                                        <p:tgtEl>
                                          <p:spTgt spid="16">
                                            <p:txEl>
                                              <p:pRg end="4" st="4"/>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16">
                                            <p:txEl>
                                              <p:pRg end="5" st="5"/>
                                            </p:txEl>
                                          </p:spTgt>
                                        </p:tgtEl>
                                        <p:attrNameLst>
                                          <p:attrName>style.visibility</p:attrName>
                                        </p:attrNameLst>
                                      </p:cBhvr>
                                      <p:to>
                                        <p:strVal val="visible"/>
                                      </p:to>
                                    </p:set>
                                    <p:animEffect filter="fade" transition="in">
                                      <p:cBhvr>
                                        <p:cTn dur="500" id="63"/>
                                        <p:tgtEl>
                                          <p:spTgt spid="16">
                                            <p:txEl>
                                              <p:pRg end="5" st="5"/>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17">
                                            <p:txEl>
                                              <p:pRg end="0" st="0"/>
                                            </p:txEl>
                                          </p:spTgt>
                                        </p:tgtEl>
                                        <p:attrNameLst>
                                          <p:attrName>style.visibility</p:attrName>
                                        </p:attrNameLst>
                                      </p:cBhvr>
                                      <p:to>
                                        <p:strVal val="visible"/>
                                      </p:to>
                                    </p:set>
                                    <p:animEffect filter="fade" transition="in">
                                      <p:cBhvr>
                                        <p:cTn dur="500" id="68"/>
                                        <p:tgtEl>
                                          <p:spTgt spid="17">
                                            <p:txEl>
                                              <p:pRg end="0" st="0"/>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17">
                                            <p:txEl>
                                              <p:pRg end="1" st="1"/>
                                            </p:txEl>
                                          </p:spTgt>
                                        </p:tgtEl>
                                        <p:attrNameLst>
                                          <p:attrName>style.visibility</p:attrName>
                                        </p:attrNameLst>
                                      </p:cBhvr>
                                      <p:to>
                                        <p:strVal val="visible"/>
                                      </p:to>
                                    </p:set>
                                    <p:animEffect filter="fade" transition="in">
                                      <p:cBhvr>
                                        <p:cTn dur="500" id="73"/>
                                        <p:tgtEl>
                                          <p:spTgt spid="17">
                                            <p:txEl>
                                              <p:pRg end="1" st="1"/>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17">
                                            <p:txEl>
                                              <p:pRg end="2" st="2"/>
                                            </p:txEl>
                                          </p:spTgt>
                                        </p:tgtEl>
                                        <p:attrNameLst>
                                          <p:attrName>style.visibility</p:attrName>
                                        </p:attrNameLst>
                                      </p:cBhvr>
                                      <p:to>
                                        <p:strVal val="visible"/>
                                      </p:to>
                                    </p:set>
                                    <p:animEffect filter="fade" transition="in">
                                      <p:cBhvr>
                                        <p:cTn dur="500" id="78"/>
                                        <p:tgtEl>
                                          <p:spTgt spid="17">
                                            <p:txEl>
                                              <p:pRg end="2" st="2"/>
                                            </p:txEl>
                                          </p:spTgt>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17">
                                            <p:txEl>
                                              <p:pRg end="3" st="3"/>
                                            </p:txEl>
                                          </p:spTgt>
                                        </p:tgtEl>
                                        <p:attrNameLst>
                                          <p:attrName>style.visibility</p:attrName>
                                        </p:attrNameLst>
                                      </p:cBhvr>
                                      <p:to>
                                        <p:strVal val="visible"/>
                                      </p:to>
                                    </p:set>
                                    <p:animEffect filter="fade" transition="in">
                                      <p:cBhvr>
                                        <p:cTn dur="500" id="83"/>
                                        <p:tgtEl>
                                          <p:spTgt spid="17">
                                            <p:txEl>
                                              <p:pRg end="3" st="3"/>
                                            </p:txEl>
                                          </p:spTgt>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17">
                                            <p:txEl>
                                              <p:pRg end="4" st="4"/>
                                            </p:txEl>
                                          </p:spTgt>
                                        </p:tgtEl>
                                        <p:attrNameLst>
                                          <p:attrName>style.visibility</p:attrName>
                                        </p:attrNameLst>
                                      </p:cBhvr>
                                      <p:to>
                                        <p:strVal val="visible"/>
                                      </p:to>
                                    </p:set>
                                    <p:animEffect filter="fade" transition="in">
                                      <p:cBhvr>
                                        <p:cTn dur="500" id="88"/>
                                        <p:tgtEl>
                                          <p:spTgt spid="17">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build="p" grpId="0" spid="20" uiExpand="1"/>
      <p:bldP animBg="1" grpId="0" spid="11"/>
      <p:bldP build="p" grpId="0" spid="16" uiExpand="1"/>
      <p:bldP build="p" grpId="0" spid="17"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1.2 Orientation to the Maps app_1\"/>
  <p:tag name="ISPRING_RESOURCE_FOLDER" val="C:\Users\alita\Documents\0. Clientes LOCAL\DHIS2\Fundamentals\2.0\Data Analysis\Production\4. Maps\4.1.2 Orientation to the Maps app_1\"/>
  <p:tag name="ISPRING_RESOURCE_FOLDER_STATIC" val="C:\Users\alita\Documents\0. Clientes LOCAL\DHIS2\Fundamentals\2.0\Data Analysis\Production\4. Maps\4.1.2 Orientation to the Maps app_1\"/>
  <p:tag name="ISPRING_PRESENTATION_PATH" val="C:\Users\alita\Documents\0. Clientes LOCAL\DHIS2\Fundamentals\2.0\Data Analysis\Production\4. Maps\4.1.2 Orientation to the Maps app.pptx"/>
  <p:tag name="ISPRING_ULTRA_SCORM_COURCE_TITLE" val="4.1.2 Orientation to the Maps app"/>
  <p:tag name="ISPRING_PRESENTATION_TITLE" val="4.1.2 Orientation to the Maps app"/>
  <p:tag name="FLASHSPRING_ZOOM_TAG" val="71"/>
  <p:tag name="ISPRING_PRESENTATION_INFO_2" val="&lt;?xml version=&quot;1.0&quot; encoding=&quot;UTF-8&quot; standalone=&quot;no&quot; ?&gt;&#10;&lt;presentation2&gt;&#10;&#10;  &lt;slides&gt;&#10;    &lt;slide id=&quot;{B1E59650-4B5B-429B-A7F2-B99853DA593E}&quot; pptId=&quot;299&quot;/&gt;&#10;    &lt;slide id=&quot;{0AB11EE3-90F3-40AD-9850-659AD587F39D}&quot; pptId=&quot;325&quot;/&gt;&#10;    &lt;slide id=&quot;{BA1E709D-3314-4CEB-B293-2390038857D2}&quot; pptId=&quot;326&quot;/&gt;&#10;    &lt;slide id=&quot;{9B906755-FA5A-4AB7-963D-3911DFE63765}&quot; pptId=&quot;302&quot;/&gt;&#10;    &lt;slide id=&quot;{5F68B33C-D7B5-443A-B42D-FB77EDE47EF8}&quot; pptId=&quot;272&quot;/&gt;&#10;  &lt;/slides&gt;&#10;&#10;  &lt;narration&gt;&#10;    &lt;audioTracks&gt;&#10;      &lt;audioTrack muted=&quot;false&quot; name=&quot;intro&quot; resource=&quot;de975314&quot; slideId=&quot;{B1E59650-4B5B-429B-A7F2-B99853DA593E}&quot; startTime=&quot;0&quot; stepIndex=&quot;0&quot; volume=&quot;1&quot;&gt;&#10;        &lt;audio channels=&quot;2&quot; format=&quot;fltp&quot; sampleRate=&quot;44100&quot;/&gt;&#10;      &lt;/audioTrack&gt;&#10;      &lt;audioTrack muted=&quot;false&quot; name=&quot;outro&quot; resource=&quot;9e80482e&quot; slideId=&quot;{5F68B33C-D7B5-443A-B42D-FB77EDE47EF8}&quot; startTime=&quot;0&quot; stepIndex=&quot;0&quot; volume=&quot;1&quot;&gt;&#10;        &lt;audio channels=&quot;2&quot; format=&quot;fltp&quot; sampleRate=&quot;44100&quot;/&gt;&#10;      &lt;/audioTrack&gt;&#10;      &lt;audioTrack muted=&quot;false&quot; name=&quot;Text-to-speech clip — Audio  20&quot; resource=&quot;18202065&quot; slideId=&quot;{0AB11EE3-90F3-40AD-9850-659AD587F39D}&quot; startTime=&quot;0&quot; stepIndex=&quot;0&quot; volume=&quot;1&quot;&gt;&#10;        &lt;audio channels=&quot;2&quot; format=&quot;fltp&quot; sampleRate=&quot;48000&quot;/&gt;&#10;      &lt;/audioTrack&gt;&#10;      &lt;audioTrack muted=&quot;false&quot; name=&quot;Text-to-speech clip — Audio  21&quot; resource=&quot;feb979fe&quot; slideId=&quot;{9B906755-FA5A-4AB7-963D-3911DFE63765}&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f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n9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n9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f3lUlBOzImkAAABuAAAAHAAAAHVuaXZlcnNhbC9sb2NhbF9zZXR0aW5ncy54bWwNzDEOgzAMQNGdU1jeKe3WgcDGVpbSA1jERZEcG5GA4PZk+8PTb/szChy8pWDq8PV4IrDO5oMuDn/TUL8RUib1JKbsUA2h76pWbCb5cs4FJliFLt4mjiUyjxSLHHYRqOFTXv/AHpuuugFQSwMEFAACAAgAYn9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f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n95VAairqlyBgAAJhkAAB0AAAAAAAAAAQAAAAAA4BEAAHVuaXZlcnNhbC9jb21tb25fbWVzc2FnZXMubG5nUEsBAgAAFAACAAgAYn95VBUeYBujAAAAfwEAAC4AAAAAAAAAAQAAAAAAjRgAAHVuaXZlcnNhbC9wbGF5YmFja19hbmRfbmF2aWdhdGlvbl9zZXR0aW5ncy54bWxQSwECAAAUAAIACABif3lUWYGOgVEEAADcFQAAJwAAAAAAAAABAAAAAAB8GQAAdW5pdmVyc2FsL2ZsYXNoX3B1Ymxpc2hpbmdfc2V0dGluZ3MueG1sUEsBAgAAFAACAAgAYn95VKHTgU6GAwAA4AwAACEAAAAAAAAAAQAAAAAAEh4AAHVuaXZlcnNhbC9mbGFzaF9za2luX3NldHRpbmdzLnhtbFBLAQIAABQAAgAIAGJ/eVSRShrPTAQAAGYVAAAmAAAAAAAAAAEAAAAAANchAAB1bml2ZXJzYWwvaHRtbF9wdWJsaXNoaW5nX3NldHRpbmdzLnhtbFBLAQIAABQAAgAIAGJ/eVTrTeKpwwEAAIsGAAAhAAAAAAAAAAEAAAAAAGcmAAB1bml2ZXJzYWwvaHRtbF9za2luX3NldHRpbmdzLmpzb25QSwECAAAUAAIACABif3lUlBOzImkAAABuAAAAHAAAAAAAAAABAAAAAABpKAAAdW5pdmVyc2FsL2xvY2FsX3NldHRpbmdzLnhtbFBLAQIAABQAAgAIAGJ/eVQ01LntjxMAANo5AAAXAAAAAAAAAAAAAAAAAAwpAAB1bml2ZXJzYWwvdW5pdmVyc2FsLnBuZ1BLAQIAABQAAgAIAGJ/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2 Orientation to the Maps app&quot;,&quot;onlineDestinationFolderId&quot;:&quot;685a10bc-79ea-11ec-a0de-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1E59650-4B5B-429B-A7F2-B99853DA593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0AB11EE3-90F3-40AD-9850-659AD587F39D}"/>
  <p:tag name="GENSWF_ADVANCE_TIME" val="15.120"/>
  <p:tag name="TIMING" val="|1.873|2.19|6.39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228.300"/>
  <p:tag name="ISPRING_SLIDE_ID_2" val="{BA1E709D-3314-4CEB-B293-2390038857D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9B906755-FA5A-4AB7-963D-3911DFE63765}"/>
  <p:tag name="GENSWF_ADVANCE_TIME" val="34.944"/>
  <p:tag name="TIMING" val="|1.54|2.62|2.754|4.589|2.344|2.056|0.672|1.243|0.871|1.344|2.629|3.535|1.039|1.254|1.172|1.73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F68B33C-D7B5-443A-B42D-FB77EDE47E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7970</TotalTime>
  <Words>751</Words>
  <Application>Microsoft Macintosh PowerPoint</Application>
  <PresentationFormat>Widescreen</PresentationFormat>
  <Paragraphs>50</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Orientation to the Maps app</dc:title>
  <dc:subject>elearning</dc:subject>
  <dc:creator>Alejandra Avila</dc:creator>
  <cp:lastModifiedBy>Simona Sekerova</cp:lastModifiedBy>
  <cp:revision>491</cp:revision>
  <cp:lastPrinted>2021-06-09T13:32:46Z</cp:lastPrinted>
  <dcterms:created xsi:type="dcterms:W3CDTF">2021-02-03T12:41:27Z</dcterms:created>
  <dcterms:modified xsi:type="dcterms:W3CDTF">2023-09-18T12:16:37Z</dcterms:modified>
</cp:coreProperties>
</file>